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4823A8-1AC7-48DC-AE0A-829E34BD5A33}" type="doc">
      <dgm:prSet loTypeId="urn:microsoft.com/office/officeart/2005/8/layout/cycle7" loCatId="cycle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E52C0ED1-90EE-44C8-AA11-5B7CBE0C50FF}">
      <dgm:prSet phldrT="[Текст]" custT="1"/>
      <dgm:spPr/>
      <dgm:t>
        <a:bodyPr/>
        <a:lstStyle/>
        <a:p>
          <a:r>
            <a:rPr lang="ru-RU" sz="4000" b="1" dirty="0" smtClean="0">
              <a:latin typeface="Arial" pitchFamily="34" charset="0"/>
              <a:cs typeface="Arial" pitchFamily="34" charset="0"/>
            </a:rPr>
            <a:t>АКАДЕМИЧЕСКАЯ ЧЕСТНОСТЬ</a:t>
          </a:r>
          <a:endParaRPr lang="ru-RU" sz="4000" b="1" dirty="0">
            <a:latin typeface="Arial" pitchFamily="34" charset="0"/>
            <a:cs typeface="Arial" pitchFamily="34" charset="0"/>
          </a:endParaRPr>
        </a:p>
      </dgm:t>
    </dgm:pt>
    <dgm:pt modelId="{8A0D0A14-1E0C-4E3B-AFD5-47A7B707FCA9}" type="parTrans" cxnId="{392AA85C-6FD4-43D9-9983-C1AA7CB4E7BA}">
      <dgm:prSet/>
      <dgm:spPr/>
      <dgm:t>
        <a:bodyPr/>
        <a:lstStyle/>
        <a:p>
          <a:endParaRPr lang="ru-RU"/>
        </a:p>
      </dgm:t>
    </dgm:pt>
    <dgm:pt modelId="{370A89F5-EEC6-4E64-B86A-C521B5B5B571}" type="sibTrans" cxnId="{392AA85C-6FD4-43D9-9983-C1AA7CB4E7BA}">
      <dgm:prSet/>
      <dgm:spPr/>
      <dgm:t>
        <a:bodyPr/>
        <a:lstStyle/>
        <a:p>
          <a:endParaRPr lang="ru-RU"/>
        </a:p>
      </dgm:t>
    </dgm:pt>
    <dgm:pt modelId="{2CE3B89A-7D80-4912-80B5-5D22A48C3427}">
      <dgm:prSet phldrT="[Текст]" custT="1"/>
      <dgm:spPr/>
      <dgm:t>
        <a:bodyPr/>
        <a:lstStyle/>
        <a:p>
          <a:r>
            <a:rPr lang="ru-RU" sz="2800" b="1" i="1" dirty="0" smtClean="0">
              <a:latin typeface="Arial" pitchFamily="34" charset="0"/>
              <a:cs typeface="Arial" pitchFamily="34" charset="0"/>
            </a:rPr>
            <a:t>Качество образования</a:t>
          </a:r>
          <a:endParaRPr lang="ru-RU" sz="2800" b="1" i="1" dirty="0">
            <a:latin typeface="Arial" pitchFamily="34" charset="0"/>
            <a:cs typeface="Arial" pitchFamily="34" charset="0"/>
          </a:endParaRPr>
        </a:p>
      </dgm:t>
    </dgm:pt>
    <dgm:pt modelId="{D1059921-FAF5-4392-BFE8-D9C9DA7CB734}" type="parTrans" cxnId="{6AA8E2F0-4EDD-4D7B-9689-B9EAE892A1E8}">
      <dgm:prSet/>
      <dgm:spPr/>
      <dgm:t>
        <a:bodyPr/>
        <a:lstStyle/>
        <a:p>
          <a:endParaRPr lang="ru-RU"/>
        </a:p>
      </dgm:t>
    </dgm:pt>
    <dgm:pt modelId="{387164A4-7295-4112-A252-62D333A83AC6}" type="sibTrans" cxnId="{6AA8E2F0-4EDD-4D7B-9689-B9EAE892A1E8}">
      <dgm:prSet/>
      <dgm:spPr/>
      <dgm:t>
        <a:bodyPr/>
        <a:lstStyle/>
        <a:p>
          <a:endParaRPr lang="ru-RU"/>
        </a:p>
      </dgm:t>
    </dgm:pt>
    <dgm:pt modelId="{2D65CF25-1702-4765-BB80-E795F9FECFDA}">
      <dgm:prSet phldrT="[Текст]" custT="1"/>
      <dgm:spPr/>
      <dgm:t>
        <a:bodyPr/>
        <a:lstStyle/>
        <a:p>
          <a:r>
            <a:rPr lang="ru-RU" sz="2800" b="1" i="1" dirty="0" smtClean="0">
              <a:latin typeface="Arial" pitchFamily="34" charset="0"/>
              <a:cs typeface="Arial" pitchFamily="34" charset="0"/>
            </a:rPr>
            <a:t>Механизм противодействия коррупции</a:t>
          </a:r>
          <a:endParaRPr lang="ru-RU" sz="2800" b="1" i="1" dirty="0">
            <a:latin typeface="Arial" pitchFamily="34" charset="0"/>
            <a:cs typeface="Arial" pitchFamily="34" charset="0"/>
          </a:endParaRPr>
        </a:p>
      </dgm:t>
    </dgm:pt>
    <dgm:pt modelId="{F67C197E-B2BC-42EC-9D38-601DE7033FC4}" type="parTrans" cxnId="{2123DC55-B80D-4C86-A8E1-747BABBE313A}">
      <dgm:prSet/>
      <dgm:spPr/>
      <dgm:t>
        <a:bodyPr/>
        <a:lstStyle/>
        <a:p>
          <a:endParaRPr lang="ru-RU"/>
        </a:p>
      </dgm:t>
    </dgm:pt>
    <dgm:pt modelId="{AD02A8D8-DFF4-4094-9495-650628081292}" type="sibTrans" cxnId="{2123DC55-B80D-4C86-A8E1-747BABBE313A}">
      <dgm:prSet/>
      <dgm:spPr/>
      <dgm:t>
        <a:bodyPr/>
        <a:lstStyle/>
        <a:p>
          <a:endParaRPr lang="ru-RU"/>
        </a:p>
      </dgm:t>
    </dgm:pt>
    <dgm:pt modelId="{294E6CF5-6D58-4AAF-A454-9E5B81D8E45D}" type="pres">
      <dgm:prSet presAssocID="{CC4823A8-1AC7-48DC-AE0A-829E34BD5A33}" presName="Name0" presStyleCnt="0">
        <dgm:presLayoutVars>
          <dgm:dir/>
          <dgm:resizeHandles val="exact"/>
        </dgm:presLayoutVars>
      </dgm:prSet>
      <dgm:spPr/>
    </dgm:pt>
    <dgm:pt modelId="{8A3C69E7-A59E-479A-8398-E353F185D8F1}" type="pres">
      <dgm:prSet presAssocID="{E52C0ED1-90EE-44C8-AA11-5B7CBE0C50FF}" presName="node" presStyleLbl="node1" presStyleIdx="0" presStyleCnt="3" custScaleX="259299" custScaleY="152222" custRadScaleRad="99154" custRadScaleInc="-8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2E7756-70B0-45C7-AFBC-3E4312B0045F}" type="pres">
      <dgm:prSet presAssocID="{370A89F5-EEC6-4E64-B86A-C521B5B5B571}" presName="sibTrans" presStyleLbl="sibTrans2D1" presStyleIdx="0" presStyleCnt="3" custScaleX="369868" custLinFactX="37806" custLinFactNeighborX="100000" custLinFactNeighborY="-7776"/>
      <dgm:spPr/>
    </dgm:pt>
    <dgm:pt modelId="{488F95AF-4A95-4EFA-9AF9-DD4DDEA4A30E}" type="pres">
      <dgm:prSet presAssocID="{370A89F5-EEC6-4E64-B86A-C521B5B5B571}" presName="connectorText" presStyleLbl="sibTrans2D1" presStyleIdx="0" presStyleCnt="3"/>
      <dgm:spPr/>
    </dgm:pt>
    <dgm:pt modelId="{EB64F61D-4EEC-41A4-8DA0-AAC52AFFCAA8}" type="pres">
      <dgm:prSet presAssocID="{2CE3B89A-7D80-4912-80B5-5D22A48C3427}" presName="node" presStyleLbl="node1" presStyleIdx="1" presStyleCnt="3" custScaleX="160102" custScaleY="136370" custRadScaleRad="113468" custRadScaleInc="-9094">
        <dgm:presLayoutVars>
          <dgm:bulletEnabled val="1"/>
        </dgm:presLayoutVars>
      </dgm:prSet>
      <dgm:spPr/>
    </dgm:pt>
    <dgm:pt modelId="{0654DC77-098A-4145-B8B6-74E5DF00847C}" type="pres">
      <dgm:prSet presAssocID="{387164A4-7295-4112-A252-62D333A83AC6}" presName="sibTrans" presStyleLbl="sibTrans2D1" presStyleIdx="1" presStyleCnt="3" custScaleX="104485" custLinFactNeighborX="2033" custLinFactNeighborY="-17001"/>
      <dgm:spPr/>
    </dgm:pt>
    <dgm:pt modelId="{45B91DD2-91B6-441E-AFF0-6D070EA14A24}" type="pres">
      <dgm:prSet presAssocID="{387164A4-7295-4112-A252-62D333A83AC6}" presName="connectorText" presStyleLbl="sibTrans2D1" presStyleIdx="1" presStyleCnt="3"/>
      <dgm:spPr/>
    </dgm:pt>
    <dgm:pt modelId="{27315008-5CB5-4603-B8A2-A279D3A0647D}" type="pres">
      <dgm:prSet presAssocID="{2D65CF25-1702-4765-BB80-E795F9FECFDA}" presName="node" presStyleLbl="node1" presStyleIdx="2" presStyleCnt="3" custScaleX="178938" custScaleY="139386" custRadScaleRad="114727" custRadScaleInc="95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04A112-7588-4926-83D0-23C0C68AB452}" type="pres">
      <dgm:prSet presAssocID="{AD02A8D8-DFF4-4094-9495-650628081292}" presName="sibTrans" presStyleLbl="sibTrans2D1" presStyleIdx="2" presStyleCnt="3" custScaleX="326687"/>
      <dgm:spPr/>
    </dgm:pt>
    <dgm:pt modelId="{46A8769A-5F8E-434C-A33B-089C8296F6BF}" type="pres">
      <dgm:prSet presAssocID="{AD02A8D8-DFF4-4094-9495-650628081292}" presName="connectorText" presStyleLbl="sibTrans2D1" presStyleIdx="2" presStyleCnt="3"/>
      <dgm:spPr/>
    </dgm:pt>
  </dgm:ptLst>
  <dgm:cxnLst>
    <dgm:cxn modelId="{5CBE2B3F-C2FF-4B89-A2F3-2EA739826E6E}" type="presOf" srcId="{E52C0ED1-90EE-44C8-AA11-5B7CBE0C50FF}" destId="{8A3C69E7-A59E-479A-8398-E353F185D8F1}" srcOrd="0" destOrd="0" presId="urn:microsoft.com/office/officeart/2005/8/layout/cycle7"/>
    <dgm:cxn modelId="{0FFA957A-027B-41E9-BA5A-C3E54CB5750B}" type="presOf" srcId="{AD02A8D8-DFF4-4094-9495-650628081292}" destId="{6204A112-7588-4926-83D0-23C0C68AB452}" srcOrd="0" destOrd="0" presId="urn:microsoft.com/office/officeart/2005/8/layout/cycle7"/>
    <dgm:cxn modelId="{C2ACB6AC-90C2-4B11-ADB5-F3BC31E1B0A0}" type="presOf" srcId="{2D65CF25-1702-4765-BB80-E795F9FECFDA}" destId="{27315008-5CB5-4603-B8A2-A279D3A0647D}" srcOrd="0" destOrd="0" presId="urn:microsoft.com/office/officeart/2005/8/layout/cycle7"/>
    <dgm:cxn modelId="{BD722AAE-CC84-45E0-B5AD-B46C8312A020}" type="presOf" srcId="{370A89F5-EEC6-4E64-B86A-C521B5B5B571}" destId="{AB2E7756-70B0-45C7-AFBC-3E4312B0045F}" srcOrd="0" destOrd="0" presId="urn:microsoft.com/office/officeart/2005/8/layout/cycle7"/>
    <dgm:cxn modelId="{392AA85C-6FD4-43D9-9983-C1AA7CB4E7BA}" srcId="{CC4823A8-1AC7-48DC-AE0A-829E34BD5A33}" destId="{E52C0ED1-90EE-44C8-AA11-5B7CBE0C50FF}" srcOrd="0" destOrd="0" parTransId="{8A0D0A14-1E0C-4E3B-AFD5-47A7B707FCA9}" sibTransId="{370A89F5-EEC6-4E64-B86A-C521B5B5B571}"/>
    <dgm:cxn modelId="{C4FF5693-5FFE-4515-AA53-380BADA6794B}" type="presOf" srcId="{2CE3B89A-7D80-4912-80B5-5D22A48C3427}" destId="{EB64F61D-4EEC-41A4-8DA0-AAC52AFFCAA8}" srcOrd="0" destOrd="0" presId="urn:microsoft.com/office/officeart/2005/8/layout/cycle7"/>
    <dgm:cxn modelId="{D9B6A82A-2B22-4A93-AC44-373536E9A8FF}" type="presOf" srcId="{AD02A8D8-DFF4-4094-9495-650628081292}" destId="{46A8769A-5F8E-434C-A33B-089C8296F6BF}" srcOrd="1" destOrd="0" presId="urn:microsoft.com/office/officeart/2005/8/layout/cycle7"/>
    <dgm:cxn modelId="{688F8352-F4FC-411C-A85B-398BEE884947}" type="presOf" srcId="{370A89F5-EEC6-4E64-B86A-C521B5B5B571}" destId="{488F95AF-4A95-4EFA-9AF9-DD4DDEA4A30E}" srcOrd="1" destOrd="0" presId="urn:microsoft.com/office/officeart/2005/8/layout/cycle7"/>
    <dgm:cxn modelId="{E277B489-6FE9-4F40-96BD-492788262CEC}" type="presOf" srcId="{387164A4-7295-4112-A252-62D333A83AC6}" destId="{45B91DD2-91B6-441E-AFF0-6D070EA14A24}" srcOrd="1" destOrd="0" presId="urn:microsoft.com/office/officeart/2005/8/layout/cycle7"/>
    <dgm:cxn modelId="{E537DF49-4CAF-4582-B3DA-3B7F4C299EBD}" type="presOf" srcId="{CC4823A8-1AC7-48DC-AE0A-829E34BD5A33}" destId="{294E6CF5-6D58-4AAF-A454-9E5B81D8E45D}" srcOrd="0" destOrd="0" presId="urn:microsoft.com/office/officeart/2005/8/layout/cycle7"/>
    <dgm:cxn modelId="{2123DC55-B80D-4C86-A8E1-747BABBE313A}" srcId="{CC4823A8-1AC7-48DC-AE0A-829E34BD5A33}" destId="{2D65CF25-1702-4765-BB80-E795F9FECFDA}" srcOrd="2" destOrd="0" parTransId="{F67C197E-B2BC-42EC-9D38-601DE7033FC4}" sibTransId="{AD02A8D8-DFF4-4094-9495-650628081292}"/>
    <dgm:cxn modelId="{5DA16B61-C494-46D6-AC7C-DC4F81D00DBE}" type="presOf" srcId="{387164A4-7295-4112-A252-62D333A83AC6}" destId="{0654DC77-098A-4145-B8B6-74E5DF00847C}" srcOrd="0" destOrd="0" presId="urn:microsoft.com/office/officeart/2005/8/layout/cycle7"/>
    <dgm:cxn modelId="{6AA8E2F0-4EDD-4D7B-9689-B9EAE892A1E8}" srcId="{CC4823A8-1AC7-48DC-AE0A-829E34BD5A33}" destId="{2CE3B89A-7D80-4912-80B5-5D22A48C3427}" srcOrd="1" destOrd="0" parTransId="{D1059921-FAF5-4392-BFE8-D9C9DA7CB734}" sibTransId="{387164A4-7295-4112-A252-62D333A83AC6}"/>
    <dgm:cxn modelId="{DB9D0985-FE4F-4A25-85DF-41838B558804}" type="presParOf" srcId="{294E6CF5-6D58-4AAF-A454-9E5B81D8E45D}" destId="{8A3C69E7-A59E-479A-8398-E353F185D8F1}" srcOrd="0" destOrd="0" presId="urn:microsoft.com/office/officeart/2005/8/layout/cycle7"/>
    <dgm:cxn modelId="{B7E78B44-1D19-41CE-82DB-2937E4EBB3DF}" type="presParOf" srcId="{294E6CF5-6D58-4AAF-A454-9E5B81D8E45D}" destId="{AB2E7756-70B0-45C7-AFBC-3E4312B0045F}" srcOrd="1" destOrd="0" presId="urn:microsoft.com/office/officeart/2005/8/layout/cycle7"/>
    <dgm:cxn modelId="{A45F8D54-0810-4268-AADB-B510C7FE8D74}" type="presParOf" srcId="{AB2E7756-70B0-45C7-AFBC-3E4312B0045F}" destId="{488F95AF-4A95-4EFA-9AF9-DD4DDEA4A30E}" srcOrd="0" destOrd="0" presId="urn:microsoft.com/office/officeart/2005/8/layout/cycle7"/>
    <dgm:cxn modelId="{95960039-5B7D-4D34-8F74-8EC8C23119D9}" type="presParOf" srcId="{294E6CF5-6D58-4AAF-A454-9E5B81D8E45D}" destId="{EB64F61D-4EEC-41A4-8DA0-AAC52AFFCAA8}" srcOrd="2" destOrd="0" presId="urn:microsoft.com/office/officeart/2005/8/layout/cycle7"/>
    <dgm:cxn modelId="{C0183BED-E6DB-43ED-8762-D693459EF2B9}" type="presParOf" srcId="{294E6CF5-6D58-4AAF-A454-9E5B81D8E45D}" destId="{0654DC77-098A-4145-B8B6-74E5DF00847C}" srcOrd="3" destOrd="0" presId="urn:microsoft.com/office/officeart/2005/8/layout/cycle7"/>
    <dgm:cxn modelId="{A2D11D00-99D2-4A3A-B68D-E79722065CD0}" type="presParOf" srcId="{0654DC77-098A-4145-B8B6-74E5DF00847C}" destId="{45B91DD2-91B6-441E-AFF0-6D070EA14A24}" srcOrd="0" destOrd="0" presId="urn:microsoft.com/office/officeart/2005/8/layout/cycle7"/>
    <dgm:cxn modelId="{DC092A5A-600B-422D-91F4-D0B055C89E92}" type="presParOf" srcId="{294E6CF5-6D58-4AAF-A454-9E5B81D8E45D}" destId="{27315008-5CB5-4603-B8A2-A279D3A0647D}" srcOrd="4" destOrd="0" presId="urn:microsoft.com/office/officeart/2005/8/layout/cycle7"/>
    <dgm:cxn modelId="{FFF5C03C-BE93-4591-AC1E-BF8D1F9F303B}" type="presParOf" srcId="{294E6CF5-6D58-4AAF-A454-9E5B81D8E45D}" destId="{6204A112-7588-4926-83D0-23C0C68AB452}" srcOrd="5" destOrd="0" presId="urn:microsoft.com/office/officeart/2005/8/layout/cycle7"/>
    <dgm:cxn modelId="{0C87D0BE-7F56-46B2-BE7D-5AB6AF1C4C0C}" type="presParOf" srcId="{6204A112-7588-4926-83D0-23C0C68AB452}" destId="{46A8769A-5F8E-434C-A33B-089C8296F6BF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3C69E7-A59E-479A-8398-E353F185D8F1}">
      <dsp:nvSpPr>
        <dsp:cNvPr id="0" name=""/>
        <dsp:cNvSpPr/>
      </dsp:nvSpPr>
      <dsp:spPr>
        <a:xfrm>
          <a:off x="1362621" y="-230008"/>
          <a:ext cx="5626173" cy="165142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>
              <a:latin typeface="Arial" pitchFamily="34" charset="0"/>
              <a:cs typeface="Arial" pitchFamily="34" charset="0"/>
            </a:rPr>
            <a:t>АКАДЕМИЧЕСКАЯ ЧЕСТНОСТЬ</a:t>
          </a:r>
          <a:endParaRPr lang="ru-RU" sz="4000" b="1" kern="1200" dirty="0">
            <a:latin typeface="Arial" pitchFamily="34" charset="0"/>
            <a:cs typeface="Arial" pitchFamily="34" charset="0"/>
          </a:endParaRPr>
        </a:p>
      </dsp:txBody>
      <dsp:txXfrm>
        <a:off x="1410990" y="-181639"/>
        <a:ext cx="5529435" cy="1554690"/>
      </dsp:txXfrm>
    </dsp:sp>
    <dsp:sp modelId="{AB2E7756-70B0-45C7-AFBC-3E4312B0045F}">
      <dsp:nvSpPr>
        <dsp:cNvPr id="0" name=""/>
        <dsp:cNvSpPr/>
      </dsp:nvSpPr>
      <dsp:spPr>
        <a:xfrm rot="3273811">
          <a:off x="5049290" y="1931488"/>
          <a:ext cx="1829452" cy="37970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5163202" y="2007430"/>
        <a:ext cx="1601628" cy="227824"/>
      </dsp:txXfrm>
    </dsp:sp>
    <dsp:sp modelId="{EB64F61D-4EEC-41A4-8DA0-AAC52AFFCAA8}">
      <dsp:nvSpPr>
        <dsp:cNvPr id="0" name=""/>
        <dsp:cNvSpPr/>
      </dsp:nvSpPr>
      <dsp:spPr>
        <a:xfrm>
          <a:off x="4590977" y="2880318"/>
          <a:ext cx="3473833" cy="14794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latin typeface="Arial" pitchFamily="34" charset="0"/>
              <a:cs typeface="Arial" pitchFamily="34" charset="0"/>
            </a:rPr>
            <a:t>Качество образования</a:t>
          </a:r>
          <a:endParaRPr lang="ru-RU" sz="2800" b="1" i="1" kern="1200" dirty="0">
            <a:latin typeface="Arial" pitchFamily="34" charset="0"/>
            <a:cs typeface="Arial" pitchFamily="34" charset="0"/>
          </a:endParaRPr>
        </a:p>
      </dsp:txBody>
      <dsp:txXfrm>
        <a:off x="4634309" y="2923650"/>
        <a:ext cx="3387169" cy="1392788"/>
      </dsp:txXfrm>
    </dsp:sp>
    <dsp:sp modelId="{0654DC77-098A-4145-B8B6-74E5DF00847C}">
      <dsp:nvSpPr>
        <dsp:cNvPr id="0" name=""/>
        <dsp:cNvSpPr/>
      </dsp:nvSpPr>
      <dsp:spPr>
        <a:xfrm rot="10800000">
          <a:off x="4033490" y="3365635"/>
          <a:ext cx="516807" cy="37970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10800000">
        <a:off x="4147402" y="3441577"/>
        <a:ext cx="288983" cy="227824"/>
      </dsp:txXfrm>
    </dsp:sp>
    <dsp:sp modelId="{27315008-5CB5-4603-B8A2-A279D3A0647D}">
      <dsp:nvSpPr>
        <dsp:cNvPr id="0" name=""/>
        <dsp:cNvSpPr/>
      </dsp:nvSpPr>
      <dsp:spPr>
        <a:xfrm>
          <a:off x="90168" y="2863957"/>
          <a:ext cx="3882530" cy="151217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latin typeface="Arial" pitchFamily="34" charset="0"/>
              <a:cs typeface="Arial" pitchFamily="34" charset="0"/>
            </a:rPr>
            <a:t>Механизм противодействия коррупции</a:t>
          </a:r>
          <a:endParaRPr lang="ru-RU" sz="2800" b="1" i="1" kern="1200" dirty="0">
            <a:latin typeface="Arial" pitchFamily="34" charset="0"/>
            <a:cs typeface="Arial" pitchFamily="34" charset="0"/>
          </a:endParaRPr>
        </a:p>
      </dsp:txBody>
      <dsp:txXfrm>
        <a:off x="134458" y="2908247"/>
        <a:ext cx="3793950" cy="1423592"/>
      </dsp:txXfrm>
    </dsp:sp>
    <dsp:sp modelId="{6204A112-7588-4926-83D0-23C0C68AB452}">
      <dsp:nvSpPr>
        <dsp:cNvPr id="0" name=""/>
        <dsp:cNvSpPr/>
      </dsp:nvSpPr>
      <dsp:spPr>
        <a:xfrm rot="18320212">
          <a:off x="2270952" y="1952834"/>
          <a:ext cx="1615869" cy="37970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2384864" y="2028776"/>
        <a:ext cx="1388045" cy="2278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rm.coe.int/tom-2-/168074cc7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ПОНЯТИЕ АКАДЕМИЧЕСКОЙ ЧЕСТНОСТИ</a:t>
            </a:r>
            <a:endParaRPr lang="ru-RU" dirty="0">
              <a:solidFill>
                <a:schemeClr val="accent3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359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2408302"/>
              </p:ext>
            </p:extLst>
          </p:nvPr>
        </p:nvGraphicFramePr>
        <p:xfrm>
          <a:off x="467544" y="692696"/>
          <a:ext cx="8183562" cy="418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9469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20688"/>
            <a:ext cx="8183880" cy="496855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Академическая честность:</a:t>
            </a:r>
          </a:p>
          <a:p>
            <a:pPr marL="0" indent="0" algn="just">
              <a:buNone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соблюдение определенных принципов в образовательной, научно-исследовательской деятельности;</a:t>
            </a:r>
          </a:p>
          <a:p>
            <a:pPr marL="0" indent="0" algn="just">
              <a:buNone/>
            </a:pP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-соблюдение </a:t>
            </a:r>
            <a:r>
              <a:rPr lang="ru-RU" sz="36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академических правил и норм честности, установленных образовательным </a:t>
            </a: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учреждением;</a:t>
            </a:r>
          </a:p>
          <a:p>
            <a:pPr marL="0" indent="0" algn="just">
              <a:buNone/>
            </a:pP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отказ от совершения академических нарушений в учебной деятельности;</a:t>
            </a:r>
          </a:p>
          <a:p>
            <a:pPr algn="just">
              <a:buFontTx/>
              <a:buChar char="-"/>
            </a:pPr>
            <a:endParaRPr lang="ru-RU" sz="3600" b="1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833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55888" cy="877848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ETINED Платформа Совета Европы по этике, прозрачности и честности в </a:t>
            </a:r>
            <a:r>
              <a:rPr lang="ru-RU" sz="1800" dirty="0" err="1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образовании,Том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2 Этические принципы.</a:t>
            </a:r>
            <a:r>
              <a:rPr lang="ru-RU" sz="1800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Ян Смит, Университет западной Шотландии </a:t>
            </a:r>
            <a:r>
              <a:rPr lang="ru-RU" sz="1800" dirty="0" err="1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Toм</a:t>
            </a:r>
            <a:r>
              <a:rPr lang="ru-RU" sz="1800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Гамильтон, Генеральный учебный совет Шотландии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530352"/>
            <a:ext cx="8003232" cy="4914872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ETINED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Платформа </a:t>
            </a:r>
            <a:r>
              <a:rPr lang="ru-RU" sz="36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Совета Европы по вопросам этики, прозрачности и честности в </a:t>
            </a: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образовании (2013-2014гг.);</a:t>
            </a:r>
          </a:p>
          <a:p>
            <a:pPr marL="0" indent="0">
              <a:buNone/>
            </a:pP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3600" i="1" dirty="0" smtClean="0"/>
              <a:t> </a:t>
            </a: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Обмен </a:t>
            </a:r>
            <a:r>
              <a:rPr lang="ru-RU" sz="36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информацией и передовым опытом по этике и честности в сфере образования с упором на борьбу против коррупции, мошенничества в образовании и научно-исследовательской работе в целях дальнейшего развития «Хельсинской повестки дня по обеспечению качественного образования в Европе»</a:t>
            </a: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600" b="1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986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«…качественное </a:t>
            </a: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образование может быть достигнуто,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 коррупция эффективно побеждена только тогда, когда все соответствующие части общества будут демонстрировать полную приверженность фундаментальным позитивным этическим принципам, а не надеяться на механические, регулирующие сверху вниз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меры». (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2"/>
              </a:rPr>
              <a:t>https://rm.coe.int/tom-2-/</a:t>
            </a: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2"/>
              </a:rPr>
              <a:t>168074cc74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)</a:t>
            </a:r>
          </a:p>
          <a:p>
            <a:pPr marL="0" indent="0">
              <a:buNone/>
            </a:pPr>
            <a:endParaRPr lang="ru-RU" sz="32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583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30352"/>
            <a:ext cx="8147248" cy="498688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38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Честность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3000" b="1" dirty="0" smtClean="0"/>
              <a:t>-</a:t>
            </a:r>
            <a:r>
              <a:rPr lang="ru-RU" sz="30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3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Соответствующие морально-нравственным принципам и стандартам модели поведения, а также действия как отдельных лиц, так и организаций, препятствующие коррупции» (</a:t>
            </a:r>
            <a:r>
              <a:rPr lang="ru-RU" sz="3000" b="1" i="1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Трансперенси</a:t>
            </a:r>
            <a:r>
              <a:rPr lang="ru-RU" sz="3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Интернешнл 2009 год</a:t>
            </a:r>
            <a:r>
              <a:rPr lang="ru-RU" sz="30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marL="0" indent="0">
              <a:buNone/>
            </a:pPr>
            <a:r>
              <a:rPr lang="ru-RU" sz="3000" b="1" dirty="0" smtClean="0"/>
              <a:t>-</a:t>
            </a:r>
            <a:r>
              <a:rPr lang="ru-RU" sz="30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может </a:t>
            </a:r>
            <a:r>
              <a:rPr lang="ru-RU" sz="3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рассматриваться как связь между положительными этическими принципами и качеством в образовании и применяться ко всем участникам образовательного процесса</a:t>
            </a:r>
          </a:p>
        </p:txBody>
      </p:sp>
    </p:spTree>
    <p:extLst>
      <p:ext uri="{BB962C8B-B14F-4D97-AF65-F5344CB8AC3E}">
        <p14:creationId xmlns:p14="http://schemas.microsoft.com/office/powerpoint/2010/main" val="564751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530352"/>
            <a:ext cx="8075240" cy="4986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                 </a:t>
            </a: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Порядочность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-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честное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поведение во избежание любых форм мошенничества, лжи, обмана, воровства, вымогательства и других разновидностей бесчестного поведения. </a:t>
            </a:r>
            <a:endParaRPr lang="ru-RU" b="1" i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принцип также касается норм поведения, не позволяющих вовлечение в любые действия криминального характера.</a:t>
            </a:r>
          </a:p>
        </p:txBody>
      </p:sp>
    </p:spTree>
    <p:extLst>
      <p:ext uri="{BB962C8B-B14F-4D97-AF65-F5344CB8AC3E}">
        <p14:creationId xmlns:p14="http://schemas.microsoft.com/office/powerpoint/2010/main" val="3196994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157192"/>
            <a:ext cx="8183880" cy="105156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30352"/>
            <a:ext cx="8291264" cy="469884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Правдивость</a:t>
            </a:r>
          </a:p>
          <a:p>
            <a:pPr marL="0" indent="0">
              <a:buNone/>
            </a:pPr>
            <a:r>
              <a:rPr lang="ru-RU" sz="32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Научно-исследовательская </a:t>
            </a:r>
            <a:r>
              <a:rPr lang="ru-RU" sz="32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работа, учебная деятельность </a:t>
            </a:r>
            <a:r>
              <a:rPr lang="ru-RU" sz="32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должна базироваться на академической честности и социальной ответственности, а также иметь обязательства по распространению результатов исследований.</a:t>
            </a:r>
          </a:p>
        </p:txBody>
      </p:sp>
    </p:spTree>
    <p:extLst>
      <p:ext uri="{BB962C8B-B14F-4D97-AF65-F5344CB8AC3E}">
        <p14:creationId xmlns:p14="http://schemas.microsoft.com/office/powerpoint/2010/main" val="4262411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73536" cy="52029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</a:t>
            </a:r>
            <a:r>
              <a:rPr lang="ru-RU" sz="30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Прозрачность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Принцип «Прозрачность» можно определить как характеристику работы органов управления, компаний, организаций, а также частных лиц, которые открыто предают гласности информацию, правила, планы, ход процесса и действий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Все выборные лица и государственные служащие, директора компаний и члены Советов попечителей обязаны действовать открыто, предсказуемо, доступным и понятным образом, чтобы содействовать продвижению активного участия и подотчетности.</a:t>
            </a:r>
          </a:p>
        </p:txBody>
      </p:sp>
    </p:spTree>
    <p:extLst>
      <p:ext uri="{BB962C8B-B14F-4D97-AF65-F5344CB8AC3E}">
        <p14:creationId xmlns:p14="http://schemas.microsoft.com/office/powerpoint/2010/main" val="342739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4692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Уважение других </a:t>
            </a: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участников</a:t>
            </a:r>
          </a:p>
          <a:p>
            <a:pPr marL="0" indent="0">
              <a:buNone/>
            </a:pPr>
            <a:r>
              <a:rPr lang="ru-RU" sz="3200" dirty="0" smtClean="0"/>
              <a:t> </a:t>
            </a:r>
            <a:r>
              <a:rPr lang="ru-RU" sz="3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38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принцип достаточно обширный, поэтому его целесообразно разделить на ряд конкретных направлений</a:t>
            </a:r>
            <a:r>
              <a:rPr lang="ru-RU" sz="38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38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8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Когда делается упор на уважение личного достоинства, физическую и психическую целостность человека в отношениях с другими людьми, а именно: коллегами, учениками, родителями и так далее, то может использоваться общее понятие – уважение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2573440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46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              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Доверие </a:t>
            </a:r>
          </a:p>
          <a:p>
            <a:r>
              <a:rPr lang="ru-RU" sz="32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32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среде, где все участники проявляют уважение друг к другу, важным также является и принцип доверия, который означает, что все участники сферы образования должны иметь твердую уверенность в надежности друг друга, честности, правдивости и добросовестности. 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297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               </a:t>
            </a: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Подотчетность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36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все без исключения несут ответственность за исполнение своих полномочий надлежащим образом - как частные лица, так и учреждения, и организации (государственные, частные, общественные)</a:t>
            </a:r>
          </a:p>
        </p:txBody>
      </p:sp>
    </p:spTree>
    <p:extLst>
      <p:ext uri="{BB962C8B-B14F-4D97-AF65-F5344CB8AC3E}">
        <p14:creationId xmlns:p14="http://schemas.microsoft.com/office/powerpoint/2010/main" val="2346928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Справедливость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Данный принцип включает в себя честное и свободное от дискриминации и лжи отношение к другим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ru-RU" b="1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474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909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  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Равенство</a:t>
            </a: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общая и социальная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справедливость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равноправное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обращение со всеми студентами высших учебных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заведений;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-недопущению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дискриминации и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борьба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 расизмом, предубеждениями и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дискриминации;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равный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доступ к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образованию;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-о создании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возможностей непрерывного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образования;</a:t>
            </a:r>
          </a:p>
          <a:p>
            <a:pPr>
              <a:buFontTx/>
              <a:buChar char="-"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концепция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инклюзивного образования.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b="1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657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80920" cy="4968552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5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Демократическое руководство и управление системой образования и образовательными учреждениями с соблюдением этических </a:t>
            </a:r>
            <a:r>
              <a:rPr lang="ru-RU" sz="35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норм</a:t>
            </a:r>
          </a:p>
          <a:p>
            <a:pPr marL="0" indent="0" algn="ctr">
              <a:buNone/>
            </a:pPr>
            <a:endParaRPr lang="ru-RU" sz="3500" b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6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руководство и управление всей системой образования и каждым конкретным образовательным учреждением должно базироваться на включении в этот процесс всех заинтересованных сторон и осуществляться лидерами, управляющими на основе этических принципов.</a:t>
            </a:r>
            <a:endParaRPr lang="ru-RU" sz="3600" b="1" i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1980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029520" cy="51308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Институциональная </a:t>
            </a: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автономия или институциональная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независимость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признание необходимости в предоставлении автономии и независимости отдельным образовательным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учреждениям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 рамках национальной системы образования, чтобы избежать избыточного централизованного политического контроля образовательного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val="3428714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Международное сотрудничество</a:t>
            </a:r>
          </a:p>
          <a:p>
            <a:pPr marL="0" indent="0">
              <a:buNone/>
            </a:pPr>
            <a:endParaRPr lang="ru-RU" sz="3200" b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2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важность позитивного международного сотрудничества в сфере образования</a:t>
            </a:r>
            <a:r>
              <a:rPr lang="ru-RU" sz="3200" dirty="0"/>
              <a:t>.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862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153</TotalTime>
  <Words>626</Words>
  <Application>Microsoft Office PowerPoint</Application>
  <PresentationFormat>Экран (4:3)</PresentationFormat>
  <Paragraphs>47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Аспект</vt:lpstr>
      <vt:lpstr>ПОНЯТИЕ АКАДЕМИЧЕСКОЙ ЧЕСТНОСТИ</vt:lpstr>
      <vt:lpstr>Презентация PowerPoint</vt:lpstr>
      <vt:lpstr>Презентация PowerPoint</vt:lpstr>
      <vt:lpstr>ETINED Платформа Совета Европы по этике, прозрачности и честности в образовании,Том 2 Этические принципы. Ян Смит, Университет западной Шотландии Toм Гамильтон, Генеральный учебный совет Шотландии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АКАДЕМИЧЕСКОЙ ЧЕСТНОСТИ</dc:title>
  <dc:creator>RSS</dc:creator>
  <cp:lastModifiedBy>RSS</cp:lastModifiedBy>
  <cp:revision>73</cp:revision>
  <dcterms:created xsi:type="dcterms:W3CDTF">2022-10-26T17:10:52Z</dcterms:created>
  <dcterms:modified xsi:type="dcterms:W3CDTF">2022-10-26T19:46:38Z</dcterms:modified>
</cp:coreProperties>
</file>